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1"/>
  </p:notesMasterIdLst>
  <p:handoutMasterIdLst>
    <p:handoutMasterId r:id="rId12"/>
  </p:handoutMasterIdLst>
  <p:sldIdLst>
    <p:sldId id="754" r:id="rId5"/>
    <p:sldId id="832" r:id="rId6"/>
    <p:sldId id="830" r:id="rId7"/>
    <p:sldId id="833" r:id="rId8"/>
    <p:sldId id="831" r:id="rId9"/>
    <p:sldId id="827" r:id="rId10"/>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600" userDrawn="1">
          <p15:clr>
            <a:srgbClr val="A4A3A4"/>
          </p15:clr>
        </p15:guide>
        <p15:guide id="2" orient="horz" pos="1416" userDrawn="1">
          <p15:clr>
            <a:srgbClr val="A4A3A4"/>
          </p15:clr>
        </p15:guide>
        <p15:guide id="4" pos="5455">
          <p15:clr>
            <a:srgbClr val="A4A3A4"/>
          </p15:clr>
        </p15:guide>
        <p15:guide id="5" orient="horz" pos="168" userDrawn="1">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5B8"/>
    <a:srgbClr val="0071C5"/>
    <a:srgbClr val="0C34BD"/>
    <a:srgbClr val="B3B3B3"/>
    <a:srgbClr val="6E6E6E"/>
    <a:srgbClr val="4A4A4A"/>
    <a:srgbClr val="5D1682"/>
    <a:srgbClr val="008564"/>
    <a:srgbClr val="4D4D4D"/>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1003" autoAdjust="0"/>
  </p:normalViewPr>
  <p:slideViewPr>
    <p:cSldViewPr snapToGrid="0">
      <p:cViewPr varScale="1">
        <p:scale>
          <a:sx n="143" d="100"/>
          <a:sy n="143" d="100"/>
        </p:scale>
        <p:origin x="208" y="184"/>
      </p:cViewPr>
      <p:guideLst>
        <p:guide orient="horz" pos="600"/>
        <p:guide orient="horz" pos="1416"/>
        <p:guide pos="5455"/>
        <p:guide orient="horz" pos="168"/>
        <p:guide pos="345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098"/>
    </p:cViewPr>
  </p:sorterViewPr>
  <p:notesViewPr>
    <p:cSldViewPr snapToGrid="0">
      <p:cViewPr varScale="1">
        <p:scale>
          <a:sx n="55" d="100"/>
          <a:sy n="55" d="100"/>
        </p:scale>
        <p:origin x="1963" y="1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2/26/21</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481661" y="5353031"/>
            <a:ext cx="952612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1" y="4405220"/>
            <a:ext cx="9568425" cy="982855"/>
          </a:xfrm>
        </p:spPr>
        <p:txBody>
          <a:bodyPr anchor="b">
            <a:noAutofit/>
          </a:bodyPr>
          <a:lstStyle>
            <a:lvl1pPr algn="l">
              <a:lnSpc>
                <a:spcPct val="90000"/>
              </a:lnSpc>
              <a:spcBef>
                <a:spcPts val="0"/>
              </a:spcBef>
              <a:defRPr sz="4600" b="1" cap="all" baseline="0">
                <a:solidFill>
                  <a:schemeClr val="tx1"/>
                </a:solidFill>
                <a:effectLst>
                  <a:outerShdw blurRad="114300" dist="50800" dir="2700000" sx="108000" sy="108000" algn="tl">
                    <a:srgbClr val="000000">
                      <a:alpha val="69000"/>
                    </a:srgbClr>
                  </a:outerShdw>
                </a:effectLst>
                <a:latin typeface="Trebuchet MS" panose="020B06030202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BC3E6B0E-0ADE-4545-99DE-33F243C911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7273" y="3219565"/>
            <a:ext cx="2199959" cy="47450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E2365-640C-413B-BC37-0ABE05FFBA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6" y="385"/>
            <a:ext cx="10971428" cy="6171429"/>
          </a:xfrm>
          <a:prstGeom prst="rect">
            <a:avLst/>
          </a:prstGeom>
        </p:spPr>
      </p:pic>
      <p:sp>
        <p:nvSpPr>
          <p:cNvPr id="3" name="Rectangle 2"/>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5135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27C490-0632-45F9-8994-CF7C006FC3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0"/>
            <a:ext cx="10972800" cy="6172200"/>
          </a:xfrm>
          <a:prstGeom prst="rect">
            <a:avLst/>
          </a:prstGeom>
        </p:spPr>
      </p:pic>
      <p:sp>
        <p:nvSpPr>
          <p:cNvPr id="9" name="Rectangle 8">
            <a:extLst>
              <a:ext uri="{FF2B5EF4-FFF2-40B4-BE49-F238E27FC236}">
                <a16:creationId xmlns:a16="http://schemas.microsoft.com/office/drawing/2014/main" id="{C2D03C3D-6CAA-444D-B523-AEA8C51BB3D3}"/>
              </a:ext>
            </a:extLst>
          </p:cNvPr>
          <p:cNvSpPr/>
          <p:nvPr userDrawn="1"/>
        </p:nvSpPr>
        <p:spPr>
          <a:xfrm>
            <a:off x="0" y="0"/>
            <a:ext cx="10972800" cy="6172200"/>
          </a:xfrm>
          <a:prstGeom prst="rect">
            <a:avLst/>
          </a:prstGeom>
          <a:gradFill>
            <a:gsLst>
              <a:gs pos="2400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080088" y="4127421"/>
            <a:ext cx="6107187" cy="1373939"/>
          </a:xfrm>
        </p:spPr>
        <p:txBody>
          <a:bodyPr anchor="b"/>
          <a:lstStyle>
            <a:lvl1pPr algn="r">
              <a:defRPr sz="4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FAE255C-17FD-4ACD-93D1-249CC22B46B7}"/>
              </a:ext>
            </a:extLst>
          </p:cNvPr>
          <p:cNvSpPr/>
          <p:nvPr userDrawn="1"/>
        </p:nvSpPr>
        <p:spPr>
          <a:xfrm>
            <a:off x="0" y="0"/>
            <a:ext cx="10972800" cy="6172200"/>
          </a:xfrm>
          <a:prstGeom prst="rect">
            <a:avLst/>
          </a:prstGeom>
          <a:solidFill>
            <a:srgbClr val="9E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12D3C685-D41A-4316-A4E7-7D079BF99E29}"/>
              </a:ext>
            </a:extLst>
          </p:cNvPr>
          <p:cNvPicPr>
            <a:picLocks noChangeAspect="1"/>
          </p:cNvPicPr>
          <p:nvPr userDrawn="1"/>
        </p:nvPicPr>
        <p:blipFill>
          <a:blip r:embed="rId2"/>
          <a:stretch>
            <a:fillRect/>
          </a:stretch>
        </p:blipFill>
        <p:spPr>
          <a:xfrm>
            <a:off x="4206129" y="910278"/>
            <a:ext cx="2560542" cy="2280102"/>
          </a:xfrm>
          <a:prstGeom prst="rect">
            <a:avLst/>
          </a:prstGeom>
        </p:spPr>
      </p:pic>
      <p:sp>
        <p:nvSpPr>
          <p:cNvPr id="2" name="Title 1"/>
          <p:cNvSpPr>
            <a:spLocks noGrp="1"/>
          </p:cNvSpPr>
          <p:nvPr>
            <p:ph type="title"/>
          </p:nvPr>
        </p:nvSpPr>
        <p:spPr>
          <a:xfrm>
            <a:off x="498348" y="3814403"/>
            <a:ext cx="9976104" cy="590931"/>
          </a:xfrm>
        </p:spPr>
        <p:txBody>
          <a:bodyPr/>
          <a:lstStyle>
            <a:lvl1pPr algn="ctr">
              <a:defRPr sz="40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498348" y="4479006"/>
            <a:ext cx="9976104" cy="525463"/>
          </a:xfrm>
        </p:spPr>
        <p:txBody>
          <a:bodyPr/>
          <a:lstStyle>
            <a:lvl1pPr marL="0" indent="0" algn="ctr">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54D00-25B8-4729-8431-494F11BFDC7C}"/>
              </a:ext>
            </a:extLst>
          </p:cNvPr>
          <p:cNvPicPr>
            <a:picLocks noChangeAspect="1"/>
          </p:cNvPicPr>
          <p:nvPr userDrawn="1"/>
        </p:nvPicPr>
        <p:blipFill>
          <a:blip r:embed="rId2"/>
          <a:stretch>
            <a:fillRect/>
          </a:stretch>
        </p:blipFill>
        <p:spPr>
          <a:xfrm>
            <a:off x="686" y="386"/>
            <a:ext cx="10971428" cy="6171429"/>
          </a:xfrm>
          <a:prstGeom prst="rect">
            <a:avLst/>
          </a:prstGeom>
        </p:spPr>
      </p:pic>
      <p:sp>
        <p:nvSpPr>
          <p:cNvPr id="6" name="Rectangle 5">
            <a:extLst>
              <a:ext uri="{FF2B5EF4-FFF2-40B4-BE49-F238E27FC236}">
                <a16:creationId xmlns:a16="http://schemas.microsoft.com/office/drawing/2014/main" id="{6208C71A-8F88-4905-8530-066C648740D6}"/>
              </a:ext>
            </a:extLst>
          </p:cNvPr>
          <p:cNvSpPr/>
          <p:nvPr userDrawn="1"/>
        </p:nvSpPr>
        <p:spPr>
          <a:xfrm>
            <a:off x="0" y="0"/>
            <a:ext cx="10972800" cy="61722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ctr">
              <a:defRPr sz="2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38A185-0487-467E-B002-17F379CB7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V="1">
            <a:off x="0" y="0"/>
            <a:ext cx="10972800" cy="6172200"/>
          </a:xfrm>
          <a:prstGeom prst="rect">
            <a:avLst/>
          </a:prstGeom>
        </p:spPr>
      </p:pic>
      <p:sp>
        <p:nvSpPr>
          <p:cNvPr id="2" name="Rectangle 1">
            <a:extLst>
              <a:ext uri="{FF2B5EF4-FFF2-40B4-BE49-F238E27FC236}">
                <a16:creationId xmlns:a16="http://schemas.microsoft.com/office/drawing/2014/main" id="{09AE7915-91FA-48E0-8AE5-AE809A6875AC}"/>
              </a:ext>
            </a:extLst>
          </p:cNvPr>
          <p:cNvSpPr/>
          <p:nvPr userDrawn="1"/>
        </p:nvSpPr>
        <p:spPr>
          <a:xfrm>
            <a:off x="0" y="0"/>
            <a:ext cx="10972800" cy="6172200"/>
          </a:xfrm>
          <a:prstGeom prst="rect">
            <a:avLst/>
          </a:prstGeom>
          <a:gradFill>
            <a:gsLst>
              <a:gs pos="0">
                <a:schemeClr val="bg1">
                  <a:alpha val="62000"/>
                </a:schemeClr>
              </a:gs>
              <a:gs pos="69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A5CC12-DEA3-4F95-9B3E-8BEAB1F9B4BC}"/>
              </a:ext>
            </a:extLst>
          </p:cNvPr>
          <p:cNvPicPr>
            <a:picLocks noChangeAspect="1"/>
          </p:cNvPicPr>
          <p:nvPr userDrawn="1"/>
        </p:nvPicPr>
        <p:blipFill rotWithShape="1">
          <a:blip r:embed="rId2"/>
          <a:srcRect l="4242" t="4142"/>
          <a:stretch/>
        </p:blipFill>
        <p:spPr>
          <a:xfrm>
            <a:off x="0" y="0"/>
            <a:ext cx="10972800" cy="6172200"/>
          </a:xfrm>
          <a:prstGeom prst="rect">
            <a:avLst/>
          </a:prstGeom>
        </p:spPr>
      </p:pic>
      <p:sp>
        <p:nvSpPr>
          <p:cNvPr id="5" name="Rectangle 4">
            <a:extLst>
              <a:ext uri="{FF2B5EF4-FFF2-40B4-BE49-F238E27FC236}">
                <a16:creationId xmlns:a16="http://schemas.microsoft.com/office/drawing/2014/main" id="{519D74A5-C253-43F0-8AE3-D9F5210B3DBC}"/>
              </a:ext>
            </a:extLst>
          </p:cNvPr>
          <p:cNvSpPr/>
          <p:nvPr userDrawn="1"/>
        </p:nvSpPr>
        <p:spPr>
          <a:xfrm>
            <a:off x="0" y="0"/>
            <a:ext cx="10972800" cy="6172200"/>
          </a:xfrm>
          <a:prstGeom prst="rect">
            <a:avLst/>
          </a:prstGeom>
          <a:gradFill>
            <a:gsLst>
              <a:gs pos="0">
                <a:schemeClr val="bg1">
                  <a:alpha val="0"/>
                </a:schemeClr>
              </a:gs>
              <a:gs pos="100000">
                <a:schemeClr val="bg1">
                  <a:alpha val="4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595" y="4747221"/>
            <a:ext cx="3456745" cy="745571"/>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800">
                <a:solidFill>
                  <a:schemeClr val="bg1"/>
                </a:solidFill>
              </a:defRPr>
            </a:lvl1pPr>
            <a:lvl2pPr marL="800100" indent="-228600">
              <a:buClr>
                <a:schemeClr val="bg2"/>
              </a:buClr>
              <a:buSzPct val="75000"/>
              <a:buFontTx/>
              <a:buBlip>
                <a:blip r:embed="rId2"/>
              </a:buBlip>
              <a:defRPr sz="1600">
                <a:solidFill>
                  <a:schemeClr val="bg1"/>
                </a:solidFill>
              </a:defRPr>
            </a:lvl2pPr>
            <a:lvl3pPr marL="1258888" indent="-169863">
              <a:buClr>
                <a:schemeClr val="bg2"/>
              </a:buClr>
              <a:buSzPct val="75000"/>
              <a:buFontTx/>
              <a:buBlip>
                <a:blip r:embed="rId2"/>
              </a:buBlip>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1800">
                <a:solidFill>
                  <a:schemeClr val="bg1"/>
                </a:solidFill>
              </a:defRPr>
            </a:lvl1pPr>
            <a:lvl2pPr marL="571500" indent="0">
              <a:buClr>
                <a:schemeClr val="bg2"/>
              </a:buClr>
              <a:buSzPct val="100000"/>
              <a:buFontTx/>
              <a:buNone/>
              <a:defRPr sz="16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2595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9868093" y="5829880"/>
            <a:ext cx="1104707" cy="342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32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600">
                <a:solidFill>
                  <a:schemeClr val="bg1"/>
                </a:solidFill>
              </a:defRPr>
            </a:lvl1pPr>
            <a:lvl2pPr marL="571500" indent="0">
              <a:spcBef>
                <a:spcPts val="500"/>
              </a:spcBef>
              <a:spcAft>
                <a:spcPts val="500"/>
              </a:spcAft>
              <a:buClr>
                <a:schemeClr val="bg2"/>
              </a:buClr>
              <a:buSzPct val="100000"/>
              <a:buFontTx/>
              <a:buNone/>
              <a:defRPr sz="1400">
                <a:solidFill>
                  <a:schemeClr val="bg1"/>
                </a:solidFill>
              </a:defRPr>
            </a:lvl2pPr>
            <a:lvl3pPr marL="1089025" indent="0">
              <a:spcBef>
                <a:spcPts val="500"/>
              </a:spcBef>
              <a:spcAft>
                <a:spcPts val="500"/>
              </a:spcAft>
              <a:buClr>
                <a:schemeClr val="bg2"/>
              </a:buClr>
              <a:buSzPct val="100000"/>
              <a:buFontTx/>
              <a:buNone/>
              <a:defRPr sz="14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9636012" y="5699915"/>
            <a:ext cx="1336788" cy="472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B484E9-CEC5-4DE8-8C3D-DD4FB334C6F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2"/>
          <a:stretch/>
        </p:blipFill>
        <p:spPr>
          <a:xfrm>
            <a:off x="0" y="1"/>
            <a:ext cx="3583957" cy="6172198"/>
          </a:xfrm>
          <a:prstGeom prst="rect">
            <a:avLst/>
          </a:prstGeom>
        </p:spPr>
      </p:pic>
      <p:cxnSp>
        <p:nvCxnSpPr>
          <p:cNvPr id="8" name="Straight Connector 7">
            <a:extLst>
              <a:ext uri="{FF2B5EF4-FFF2-40B4-BE49-F238E27FC236}">
                <a16:creationId xmlns:a16="http://schemas.microsoft.com/office/drawing/2014/main" id="{C4CF03B8-634B-43D5-898B-BE804AF1DFE6}"/>
              </a:ext>
            </a:extLst>
          </p:cNvPr>
          <p:cNvCxnSpPr>
            <a:cxnSpLocks/>
          </p:cNvCxnSpPr>
          <p:nvPr/>
        </p:nvCxnSpPr>
        <p:spPr>
          <a:xfrm>
            <a:off x="3583957" y="-1"/>
            <a:ext cx="0" cy="6172200"/>
          </a:xfrm>
          <a:prstGeom prst="line">
            <a:avLst/>
          </a:prstGeom>
          <a:ln w="63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1881" y="2381806"/>
            <a:ext cx="2700194" cy="1408589"/>
          </a:xfrm>
        </p:spPr>
        <p:txBody>
          <a:bodyPr anchor="ctr"/>
          <a:lstStyle>
            <a:lvl1pPr algn="ct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7374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7297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49165" y="5857880"/>
            <a:ext cx="321027" cy="138499"/>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700" kern="1200" smtClean="0">
                <a:solidFill>
                  <a:schemeClr val="accent5"/>
                </a:solidFill>
                <a:latin typeface="Trebuchet MS" panose="020B0603020202020204" pitchFamily="34" charset="0"/>
                <a:ea typeface="MS PGothic" pitchFamily="34" charset="-128"/>
                <a:cs typeface="+mn-cs"/>
              </a:rPr>
              <a:pPr algn="r"/>
              <a:t>‹#›</a:t>
            </a:fld>
            <a:r>
              <a:rPr lang="en-US" sz="900" cap="none" baseline="0" dirty="0">
                <a:solidFill>
                  <a:schemeClr val="accent5"/>
                </a:solidFill>
              </a:rPr>
              <a:t> </a:t>
            </a:r>
            <a:endParaRPr lang="en-US" sz="900" cap="none" dirty="0">
              <a:solidFill>
                <a:schemeClr val="accent5"/>
              </a:solidFill>
            </a:endParaRPr>
          </a:p>
        </p:txBody>
      </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5" r:id="rId2"/>
    <p:sldLayoutId id="2147483896" r:id="rId3"/>
    <p:sldLayoutId id="2147483981" r:id="rId4"/>
    <p:sldLayoutId id="2147483971" r:id="rId5"/>
    <p:sldLayoutId id="2147483988" r:id="rId6"/>
    <p:sldLayoutId id="2147483969" r:id="rId7"/>
    <p:sldLayoutId id="2147483989" r:id="rId8"/>
    <p:sldLayoutId id="2147483919" r:id="rId9"/>
    <p:sldLayoutId id="2147483990" r:id="rId10"/>
    <p:sldLayoutId id="2147483954" r:id="rId11"/>
    <p:sldLayoutId id="2147483984" r:id="rId12"/>
    <p:sldLayoutId id="2147483898" r:id="rId13"/>
    <p:sldLayoutId id="2147483926" r:id="rId14"/>
    <p:sldLayoutId id="2147483899" r:id="rId15"/>
    <p:sldLayoutId id="21474839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hyperlink" Target="mailto:rami.nammour@total.com"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title"/>
          </p:nvPr>
        </p:nvSpPr>
        <p:spPr>
          <a:xfrm>
            <a:off x="385921" y="591418"/>
            <a:ext cx="9976104" cy="590931"/>
          </a:xfrm>
        </p:spPr>
        <p:txBody>
          <a:bodyPr/>
          <a:lstStyle/>
          <a:p>
            <a:r>
              <a:rPr lang="en-US" dirty="0"/>
              <a:t>SEAM AI</a:t>
            </a:r>
          </a:p>
        </p:txBody>
      </p:sp>
      <p:sp>
        <p:nvSpPr>
          <p:cNvPr id="4" name="Subtitle 11"/>
          <p:cNvSpPr>
            <a:spLocks noGrp="1"/>
          </p:cNvSpPr>
          <p:nvPr>
            <p:ph type="subTitle" idx="4294967295"/>
          </p:nvPr>
        </p:nvSpPr>
        <p:spPr>
          <a:xfrm>
            <a:off x="1200727" y="1654469"/>
            <a:ext cx="8571346" cy="477294"/>
          </a:xfrm>
        </p:spPr>
        <p:txBody>
          <a:bodyPr/>
          <a:lstStyle/>
          <a:p>
            <a:r>
              <a:rPr lang="en-US" sz="2800" dirty="0"/>
              <a:t>             Applied Geoscience Hackathon</a:t>
            </a:r>
          </a:p>
        </p:txBody>
      </p:sp>
      <p:sp>
        <p:nvSpPr>
          <p:cNvPr id="6" name="Subtitle 11">
            <a:extLst>
              <a:ext uri="{FF2B5EF4-FFF2-40B4-BE49-F238E27FC236}">
                <a16:creationId xmlns:a16="http://schemas.microsoft.com/office/drawing/2014/main" id="{992A68BF-179D-4F0E-B740-813E7324D21C}"/>
              </a:ext>
            </a:extLst>
          </p:cNvPr>
          <p:cNvSpPr txBox="1">
            <a:spLocks/>
          </p:cNvSpPr>
          <p:nvPr/>
        </p:nvSpPr>
        <p:spPr bwMode="auto">
          <a:xfrm>
            <a:off x="3335474" y="2744787"/>
            <a:ext cx="4301852" cy="8943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4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defTabSz="914400"/>
            <a:r>
              <a:rPr lang="en-US" kern="0" dirty="0"/>
              <a:t>Application Form</a:t>
            </a:r>
          </a:p>
          <a:p>
            <a:pPr algn="ctr" defTabSz="914400"/>
            <a:r>
              <a:rPr lang="en-US" kern="0" dirty="0"/>
              <a:t>Due 1 March 2021</a:t>
            </a:r>
          </a:p>
        </p:txBody>
      </p:sp>
      <p:pic>
        <p:nvPicPr>
          <p:cNvPr id="3" name="Picture 2" descr="A picture containing text, clipart&#10;&#10;Description automatically generated">
            <a:extLst>
              <a:ext uri="{FF2B5EF4-FFF2-40B4-BE49-F238E27FC236}">
                <a16:creationId xmlns:a16="http://schemas.microsoft.com/office/drawing/2014/main" id="{C73E1763-7155-E240-9508-511FC0BD03D7}"/>
              </a:ext>
            </a:extLst>
          </p:cNvPr>
          <p:cNvPicPr>
            <a:picLocks noChangeAspect="1"/>
          </p:cNvPicPr>
          <p:nvPr/>
        </p:nvPicPr>
        <p:blipFill>
          <a:blip r:embed="rId3"/>
          <a:stretch>
            <a:fillRect/>
          </a:stretch>
        </p:blipFill>
        <p:spPr>
          <a:xfrm>
            <a:off x="4475596" y="4513333"/>
            <a:ext cx="2021609" cy="1149857"/>
          </a:xfrm>
          <a:prstGeom prst="rect">
            <a:avLst/>
          </a:prstGeom>
        </p:spPr>
      </p:pic>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C8A147-4177-4FD4-ACCF-3EBF522D7306}"/>
              </a:ext>
            </a:extLst>
          </p:cNvPr>
          <p:cNvSpPr>
            <a:spLocks noGrp="1"/>
          </p:cNvSpPr>
          <p:nvPr>
            <p:ph type="title"/>
          </p:nvPr>
        </p:nvSpPr>
        <p:spPr>
          <a:xfrm>
            <a:off x="498348" y="275608"/>
            <a:ext cx="9976104" cy="590931"/>
          </a:xfrm>
        </p:spPr>
        <p:txBody>
          <a:bodyPr/>
          <a:lstStyle/>
          <a:p>
            <a:r>
              <a:rPr lang="en-US" dirty="0"/>
              <a:t>TEAM CONTACT INFORMATION</a:t>
            </a:r>
          </a:p>
        </p:txBody>
      </p:sp>
      <p:sp>
        <p:nvSpPr>
          <p:cNvPr id="4" name="Content Placeholder 3">
            <a:extLst>
              <a:ext uri="{FF2B5EF4-FFF2-40B4-BE49-F238E27FC236}">
                <a16:creationId xmlns:a16="http://schemas.microsoft.com/office/drawing/2014/main" id="{CF394F9F-A326-4451-9F96-2F4E1CEEC65D}"/>
              </a:ext>
            </a:extLst>
          </p:cNvPr>
          <p:cNvSpPr>
            <a:spLocks noGrp="1"/>
          </p:cNvSpPr>
          <p:nvPr>
            <p:ph idx="1"/>
          </p:nvPr>
        </p:nvSpPr>
        <p:spPr>
          <a:xfrm>
            <a:off x="516750" y="2246281"/>
            <a:ext cx="9948672" cy="3718925"/>
          </a:xfrm>
          <a:ln w="3175">
            <a:solidFill>
              <a:srgbClr val="2F75B8"/>
            </a:solidFill>
          </a:ln>
        </p:spPr>
        <p:txBody>
          <a:bodyPr/>
          <a:lstStyle/>
          <a:p>
            <a:pPr marL="285750" indent="-285750">
              <a:buFont typeface="Arial" panose="020B0604020202020204" pitchFamily="34" charset="0"/>
              <a:buChar char="•"/>
            </a:pPr>
            <a:r>
              <a:rPr lang="en-US" dirty="0"/>
              <a:t>Team Name: </a:t>
            </a:r>
            <a:r>
              <a:rPr lang="en-US"/>
              <a:t>Total Noobs</a:t>
            </a:r>
            <a:endParaRPr lang="en-US" dirty="0"/>
          </a:p>
          <a:p>
            <a:pPr marL="285750" indent="-285750">
              <a:buFont typeface="Arial" panose="020B0604020202020204" pitchFamily="34" charset="0"/>
              <a:buChar char="•"/>
            </a:pPr>
            <a:r>
              <a:rPr lang="en-US" dirty="0"/>
              <a:t>Name of Team Lead for Communications: Rami </a:t>
            </a:r>
            <a:r>
              <a:rPr lang="en-US" dirty="0" err="1"/>
              <a:t>Nammour</a:t>
            </a:r>
            <a:endParaRPr lang="en-US" dirty="0"/>
          </a:p>
          <a:p>
            <a:pPr marL="285750" indent="-285750">
              <a:buFont typeface="Arial" panose="020B0604020202020204" pitchFamily="34" charset="0"/>
              <a:buChar char="•"/>
            </a:pPr>
            <a:r>
              <a:rPr lang="en-US" dirty="0"/>
              <a:t>Email for All Event Communications: </a:t>
            </a:r>
            <a:r>
              <a:rPr lang="en-US" dirty="0">
                <a:hlinkClick r:id="rId2"/>
              </a:rPr>
              <a:t>rami.nammour@total.com</a:t>
            </a:r>
            <a:endParaRPr lang="en-US" dirty="0"/>
          </a:p>
          <a:p>
            <a:endParaRPr lang="en-US" dirty="0"/>
          </a:p>
        </p:txBody>
      </p:sp>
      <p:sp>
        <p:nvSpPr>
          <p:cNvPr id="5" name="Text Placeholder 4">
            <a:extLst>
              <a:ext uri="{FF2B5EF4-FFF2-40B4-BE49-F238E27FC236}">
                <a16:creationId xmlns:a16="http://schemas.microsoft.com/office/drawing/2014/main" id="{BDA4A68C-860C-469F-BD8E-E7164B35CC00}"/>
              </a:ext>
            </a:extLst>
          </p:cNvPr>
          <p:cNvSpPr>
            <a:spLocks noGrp="1"/>
          </p:cNvSpPr>
          <p:nvPr>
            <p:ph type="body" sz="quarter" idx="10"/>
          </p:nvPr>
        </p:nvSpPr>
        <p:spPr>
          <a:xfrm>
            <a:off x="498348" y="968251"/>
            <a:ext cx="9976104" cy="1056472"/>
          </a:xfrm>
        </p:spPr>
        <p:txBody>
          <a:bodyPr/>
          <a:lstStyle/>
          <a:p>
            <a:pPr algn="l">
              <a:lnSpc>
                <a:spcPct val="100000"/>
              </a:lnSpc>
              <a:spcBef>
                <a:spcPts val="600"/>
              </a:spcBef>
              <a:spcAft>
                <a:spcPts val="0"/>
              </a:spcAft>
            </a:pPr>
            <a:r>
              <a:rPr lang="en-US" sz="1600" dirty="0">
                <a:solidFill>
                  <a:srgbClr val="2F75B8"/>
                </a:solidFill>
              </a:rPr>
              <a:t>Instructions:</a:t>
            </a:r>
          </a:p>
          <a:p>
            <a:pPr algn="l">
              <a:lnSpc>
                <a:spcPct val="100000"/>
              </a:lnSpc>
              <a:spcBef>
                <a:spcPts val="600"/>
              </a:spcBef>
              <a:spcAft>
                <a:spcPts val="0"/>
              </a:spcAft>
            </a:pPr>
            <a:r>
              <a:rPr lang="en-US" sz="1600" dirty="0">
                <a:solidFill>
                  <a:srgbClr val="2F75B8"/>
                </a:solidFill>
              </a:rPr>
              <a:t>In the box below, please provide a team name and contact information for the team member who will handle communications regarding the event.</a:t>
            </a:r>
          </a:p>
          <a:p>
            <a:pPr algn="l"/>
            <a:endParaRPr lang="en-US" sz="1600" dirty="0">
              <a:solidFill>
                <a:srgbClr val="2F75B8"/>
              </a:solidFill>
            </a:endParaRPr>
          </a:p>
        </p:txBody>
      </p:sp>
    </p:spTree>
    <p:extLst>
      <p:ext uri="{BB962C8B-B14F-4D97-AF65-F5344CB8AC3E}">
        <p14:creationId xmlns:p14="http://schemas.microsoft.com/office/powerpoint/2010/main" val="3990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00DE-5D36-42D2-BF41-17F3F1329363}"/>
              </a:ext>
            </a:extLst>
          </p:cNvPr>
          <p:cNvSpPr>
            <a:spLocks noGrp="1"/>
          </p:cNvSpPr>
          <p:nvPr>
            <p:ph type="title"/>
          </p:nvPr>
        </p:nvSpPr>
        <p:spPr>
          <a:xfrm>
            <a:off x="498348" y="275936"/>
            <a:ext cx="9976104" cy="590931"/>
          </a:xfrm>
        </p:spPr>
        <p:txBody>
          <a:bodyPr/>
          <a:lstStyle/>
          <a:p>
            <a:r>
              <a:rPr lang="en-US" dirty="0"/>
              <a:t>understanding of Problem Statement</a:t>
            </a:r>
          </a:p>
        </p:txBody>
      </p:sp>
      <p:sp>
        <p:nvSpPr>
          <p:cNvPr id="3" name="Content Placeholder 2">
            <a:extLst>
              <a:ext uri="{FF2B5EF4-FFF2-40B4-BE49-F238E27FC236}">
                <a16:creationId xmlns:a16="http://schemas.microsoft.com/office/drawing/2014/main" id="{4D3B6E36-9D2D-4F01-AAAC-60874AF4FA67}"/>
              </a:ext>
            </a:extLst>
          </p:cNvPr>
          <p:cNvSpPr>
            <a:spLocks noGrp="1"/>
          </p:cNvSpPr>
          <p:nvPr>
            <p:ph idx="1"/>
          </p:nvPr>
        </p:nvSpPr>
        <p:spPr>
          <a:xfrm>
            <a:off x="516750" y="2253675"/>
            <a:ext cx="9948672" cy="3362036"/>
          </a:xfrm>
          <a:ln>
            <a:solidFill>
              <a:srgbClr val="2F75B8"/>
            </a:solidFill>
          </a:ln>
        </p:spPr>
        <p:txBody>
          <a:bodyPr/>
          <a:lstStyle/>
          <a:p>
            <a:r>
              <a:rPr lang="en-US" dirty="0"/>
              <a:t>A structural image of the </a:t>
            </a:r>
            <a:r>
              <a:rPr lang="en-US" dirty="0" err="1"/>
              <a:t>Parihaka</a:t>
            </a:r>
            <a:r>
              <a:rPr lang="en-US" dirty="0"/>
              <a:t> dataset is used by an expert interpreter to label various parts as different facies. Facies interpretation is important for filling </a:t>
            </a:r>
            <a:r>
              <a:rPr lang="en-US" dirty="0" err="1"/>
              <a:t>geomodel</a:t>
            </a:r>
            <a:r>
              <a:rPr lang="en-US" dirty="0"/>
              <a:t> properties, constraining the structural and geological interpretation of an area, in order to evaluate a prospect for oil and gas production or CO2 sequestration. The interpretation process is human intensive and must be done on large 3D cubes, which are hard to navigate: a time consuming and tedious process.</a:t>
            </a:r>
          </a:p>
          <a:p>
            <a:r>
              <a:rPr lang="en-US" dirty="0"/>
              <a:t>The challenge is to train a machine learning solution that can use part of the expert’s interpretation to extrapolate the facies interpretation to the rest of the dataset. Many challenges arise:</a:t>
            </a:r>
          </a:p>
          <a:p>
            <a:pPr marL="285750" indent="-285750">
              <a:buFont typeface="Arial" panose="020B0604020202020204" pitchFamily="34" charset="0"/>
              <a:buChar char="•"/>
            </a:pPr>
            <a:r>
              <a:rPr lang="en-US" dirty="0"/>
              <a:t>The facies are not equally distributed in the dataset</a:t>
            </a:r>
          </a:p>
          <a:p>
            <a:pPr marL="285750" indent="-285750">
              <a:buFont typeface="Arial" panose="020B0604020202020204" pitchFamily="34" charset="0"/>
              <a:buChar char="•"/>
            </a:pPr>
            <a:r>
              <a:rPr lang="en-US" dirty="0"/>
              <a:t>Some facies (5 and 6 in this case) are more important for interpretation</a:t>
            </a:r>
          </a:p>
        </p:txBody>
      </p:sp>
      <p:sp>
        <p:nvSpPr>
          <p:cNvPr id="4" name="Text Placeholder 3">
            <a:extLst>
              <a:ext uri="{FF2B5EF4-FFF2-40B4-BE49-F238E27FC236}">
                <a16:creationId xmlns:a16="http://schemas.microsoft.com/office/drawing/2014/main" id="{EF05E457-64B8-4975-890A-F38FE00FF8D5}"/>
              </a:ext>
            </a:extLst>
          </p:cNvPr>
          <p:cNvSpPr>
            <a:spLocks noGrp="1"/>
          </p:cNvSpPr>
          <p:nvPr>
            <p:ph type="body" sz="quarter" idx="10"/>
          </p:nvPr>
        </p:nvSpPr>
        <p:spPr>
          <a:xfrm>
            <a:off x="498348" y="952500"/>
            <a:ext cx="9976104" cy="1242333"/>
          </a:xfrm>
        </p:spPr>
        <p:txBody>
          <a:bodyPr/>
          <a:lstStyle/>
          <a:p>
            <a:pPr algn="l">
              <a:lnSpc>
                <a:spcPct val="100000"/>
              </a:lnSpc>
              <a:spcBef>
                <a:spcPts val="0"/>
              </a:spcBef>
              <a:spcAft>
                <a:spcPts val="600"/>
              </a:spcAft>
            </a:pPr>
            <a:r>
              <a:rPr lang="en-US" sz="1600" dirty="0">
                <a:solidFill>
                  <a:srgbClr val="2F75B8"/>
                </a:solidFill>
              </a:rPr>
              <a:t>INSTRUCTIONS:</a:t>
            </a:r>
          </a:p>
          <a:p>
            <a:pPr algn="l">
              <a:lnSpc>
                <a:spcPct val="100000"/>
              </a:lnSpc>
              <a:spcBef>
                <a:spcPts val="0"/>
              </a:spcBef>
              <a:spcAft>
                <a:spcPts val="600"/>
              </a:spcAft>
            </a:pPr>
            <a:r>
              <a:rPr lang="en-US" sz="1600" dirty="0">
                <a:solidFill>
                  <a:srgbClr val="2F75B8"/>
                </a:solidFill>
              </a:rPr>
              <a:t>In the box below—and on following slides (if desired)—provide a narrative with your understanding of the problem statement and goals of the Applied Geoscience Hackathon. Use as many slides as you wish but try not to just copy from the information provided.</a:t>
            </a:r>
          </a:p>
          <a:p>
            <a:pPr algn="l">
              <a:lnSpc>
                <a:spcPct val="100000"/>
              </a:lnSpc>
              <a:spcBef>
                <a:spcPts val="0"/>
              </a:spcBef>
              <a:spcAft>
                <a:spcPts val="600"/>
              </a:spcAft>
            </a:pPr>
            <a:endParaRPr lang="en-US" sz="1600" dirty="0">
              <a:solidFill>
                <a:srgbClr val="2F75B8"/>
              </a:solidFill>
            </a:endParaRPr>
          </a:p>
        </p:txBody>
      </p:sp>
    </p:spTree>
    <p:extLst>
      <p:ext uri="{BB962C8B-B14F-4D97-AF65-F5344CB8AC3E}">
        <p14:creationId xmlns:p14="http://schemas.microsoft.com/office/powerpoint/2010/main" val="154876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00DE-5D36-42D2-BF41-17F3F1329363}"/>
              </a:ext>
            </a:extLst>
          </p:cNvPr>
          <p:cNvSpPr>
            <a:spLocks noGrp="1"/>
          </p:cNvSpPr>
          <p:nvPr>
            <p:ph type="title"/>
          </p:nvPr>
        </p:nvSpPr>
        <p:spPr>
          <a:xfrm>
            <a:off x="498348" y="275936"/>
            <a:ext cx="9976104" cy="590931"/>
          </a:xfrm>
        </p:spPr>
        <p:txBody>
          <a:bodyPr/>
          <a:lstStyle/>
          <a:p>
            <a:r>
              <a:rPr lang="en-US" dirty="0"/>
              <a:t>understanding of Problem Statement</a:t>
            </a:r>
          </a:p>
        </p:txBody>
      </p:sp>
      <p:sp>
        <p:nvSpPr>
          <p:cNvPr id="3" name="Content Placeholder 2">
            <a:extLst>
              <a:ext uri="{FF2B5EF4-FFF2-40B4-BE49-F238E27FC236}">
                <a16:creationId xmlns:a16="http://schemas.microsoft.com/office/drawing/2014/main" id="{4D3B6E36-9D2D-4F01-AAAC-60874AF4FA67}"/>
              </a:ext>
            </a:extLst>
          </p:cNvPr>
          <p:cNvSpPr>
            <a:spLocks noGrp="1"/>
          </p:cNvSpPr>
          <p:nvPr>
            <p:ph idx="1"/>
          </p:nvPr>
        </p:nvSpPr>
        <p:spPr>
          <a:xfrm>
            <a:off x="516750" y="2253675"/>
            <a:ext cx="9948672" cy="3362036"/>
          </a:xfrm>
          <a:ln>
            <a:solidFill>
              <a:srgbClr val="2F75B8"/>
            </a:solidFill>
          </a:ln>
        </p:spPr>
        <p:txBody>
          <a:bodyPr/>
          <a:lstStyle/>
          <a:p>
            <a:pPr marL="285750" indent="-285750">
              <a:buFont typeface="Arial" panose="020B0604020202020204" pitchFamily="34" charset="0"/>
              <a:buChar char="•"/>
            </a:pPr>
            <a:r>
              <a:rPr lang="en-US" dirty="0"/>
              <a:t>The interfaces between facies are somewhat arbitrary and cannot be resolved finer than the minimum wavelength</a:t>
            </a:r>
          </a:p>
          <a:p>
            <a:pPr marL="285750" indent="-285750">
              <a:buFont typeface="Arial" panose="020B0604020202020204" pitchFamily="34" charset="0"/>
              <a:buChar char="•"/>
            </a:pPr>
            <a:r>
              <a:rPr lang="en-US" dirty="0"/>
              <a:t>The uncertainty or confidence in a particular interpretation is variable</a:t>
            </a:r>
          </a:p>
          <a:p>
            <a:pPr marL="285750" indent="-285750">
              <a:buFont typeface="Arial" panose="020B0604020202020204" pitchFamily="34" charset="0"/>
              <a:buChar char="•"/>
            </a:pPr>
            <a:r>
              <a:rPr lang="en-US" dirty="0"/>
              <a:t>What is an appropriate metric (accuracy, F1 score, other…) that aligns with the qualitative measure of an interpreters’ good solution?</a:t>
            </a:r>
          </a:p>
          <a:p>
            <a:pPr marL="285750" indent="-285750">
              <a:buFont typeface="Arial" panose="020B0604020202020204" pitchFamily="34" charset="0"/>
              <a:buChar char="•"/>
            </a:pPr>
            <a:r>
              <a:rPr lang="en-US" dirty="0"/>
              <a:t>Uplifting 3D information when most algorithms work on 2D patches</a:t>
            </a:r>
          </a:p>
          <a:p>
            <a:endParaRPr lang="en-US" dirty="0"/>
          </a:p>
        </p:txBody>
      </p:sp>
      <p:sp>
        <p:nvSpPr>
          <p:cNvPr id="4" name="Text Placeholder 3">
            <a:extLst>
              <a:ext uri="{FF2B5EF4-FFF2-40B4-BE49-F238E27FC236}">
                <a16:creationId xmlns:a16="http://schemas.microsoft.com/office/drawing/2014/main" id="{EF05E457-64B8-4975-890A-F38FE00FF8D5}"/>
              </a:ext>
            </a:extLst>
          </p:cNvPr>
          <p:cNvSpPr>
            <a:spLocks noGrp="1"/>
          </p:cNvSpPr>
          <p:nvPr>
            <p:ph type="body" sz="quarter" idx="10"/>
          </p:nvPr>
        </p:nvSpPr>
        <p:spPr>
          <a:xfrm>
            <a:off x="498348" y="952500"/>
            <a:ext cx="9976104" cy="1242333"/>
          </a:xfrm>
        </p:spPr>
        <p:txBody>
          <a:bodyPr/>
          <a:lstStyle/>
          <a:p>
            <a:pPr algn="l">
              <a:lnSpc>
                <a:spcPct val="100000"/>
              </a:lnSpc>
              <a:spcBef>
                <a:spcPts val="0"/>
              </a:spcBef>
              <a:spcAft>
                <a:spcPts val="600"/>
              </a:spcAft>
            </a:pPr>
            <a:r>
              <a:rPr lang="en-US" sz="1600" dirty="0">
                <a:solidFill>
                  <a:srgbClr val="2F75B8"/>
                </a:solidFill>
              </a:rPr>
              <a:t>INSTRUCTIONS:</a:t>
            </a:r>
          </a:p>
          <a:p>
            <a:pPr algn="l">
              <a:lnSpc>
                <a:spcPct val="100000"/>
              </a:lnSpc>
              <a:spcBef>
                <a:spcPts val="0"/>
              </a:spcBef>
              <a:spcAft>
                <a:spcPts val="600"/>
              </a:spcAft>
            </a:pPr>
            <a:r>
              <a:rPr lang="en-US" sz="1600" dirty="0">
                <a:solidFill>
                  <a:srgbClr val="2F75B8"/>
                </a:solidFill>
              </a:rPr>
              <a:t>In the box below—and on following slides (if desired)—provide a narrative with your understanding of the problem statement and goals of the Applied Geoscience Hackathon. Use as many slides as you wish but try not to just copy from the information provided.</a:t>
            </a:r>
          </a:p>
          <a:p>
            <a:pPr algn="l">
              <a:lnSpc>
                <a:spcPct val="100000"/>
              </a:lnSpc>
              <a:spcBef>
                <a:spcPts val="0"/>
              </a:spcBef>
              <a:spcAft>
                <a:spcPts val="600"/>
              </a:spcAft>
            </a:pPr>
            <a:endParaRPr lang="en-US" sz="1600" dirty="0">
              <a:solidFill>
                <a:srgbClr val="2F75B8"/>
              </a:solidFill>
            </a:endParaRPr>
          </a:p>
        </p:txBody>
      </p:sp>
    </p:spTree>
    <p:extLst>
      <p:ext uri="{BB962C8B-B14F-4D97-AF65-F5344CB8AC3E}">
        <p14:creationId xmlns:p14="http://schemas.microsoft.com/office/powerpoint/2010/main" val="143841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00DE-5D36-42D2-BF41-17F3F1329363}"/>
              </a:ext>
            </a:extLst>
          </p:cNvPr>
          <p:cNvSpPr>
            <a:spLocks noGrp="1"/>
          </p:cNvSpPr>
          <p:nvPr>
            <p:ph type="title"/>
          </p:nvPr>
        </p:nvSpPr>
        <p:spPr>
          <a:xfrm>
            <a:off x="498348" y="251195"/>
            <a:ext cx="9976104" cy="590931"/>
          </a:xfrm>
        </p:spPr>
        <p:txBody>
          <a:bodyPr/>
          <a:lstStyle/>
          <a:p>
            <a:r>
              <a:rPr lang="en-US" dirty="0"/>
              <a:t>Proposed solution</a:t>
            </a:r>
          </a:p>
        </p:txBody>
      </p:sp>
      <p:sp>
        <p:nvSpPr>
          <p:cNvPr id="7" name="Text Placeholder 3">
            <a:extLst>
              <a:ext uri="{FF2B5EF4-FFF2-40B4-BE49-F238E27FC236}">
                <a16:creationId xmlns:a16="http://schemas.microsoft.com/office/drawing/2014/main" id="{08435926-5FDF-FD43-81BD-5038C409C1C7}"/>
              </a:ext>
            </a:extLst>
          </p:cNvPr>
          <p:cNvSpPr>
            <a:spLocks noGrp="1"/>
          </p:cNvSpPr>
          <p:nvPr>
            <p:ph type="body" sz="quarter" idx="10"/>
          </p:nvPr>
        </p:nvSpPr>
        <p:spPr>
          <a:xfrm>
            <a:off x="498348" y="955923"/>
            <a:ext cx="9976104" cy="1188720"/>
          </a:xfrm>
        </p:spPr>
        <p:txBody>
          <a:bodyPr/>
          <a:lstStyle/>
          <a:p>
            <a:pPr algn="l">
              <a:lnSpc>
                <a:spcPct val="100000"/>
              </a:lnSpc>
              <a:spcBef>
                <a:spcPts val="0"/>
              </a:spcBef>
              <a:spcAft>
                <a:spcPts val="600"/>
              </a:spcAft>
            </a:pPr>
            <a:r>
              <a:rPr lang="en-US" sz="1600" dirty="0">
                <a:solidFill>
                  <a:srgbClr val="2F75B8"/>
                </a:solidFill>
              </a:rPr>
              <a:t>INSTRUCTIONS:</a:t>
            </a:r>
          </a:p>
          <a:p>
            <a:pPr algn="l">
              <a:lnSpc>
                <a:spcPct val="100000"/>
              </a:lnSpc>
              <a:spcBef>
                <a:spcPts val="0"/>
              </a:spcBef>
              <a:spcAft>
                <a:spcPts val="600"/>
              </a:spcAft>
            </a:pPr>
            <a:r>
              <a:rPr lang="en-US" sz="1600" dirty="0">
                <a:solidFill>
                  <a:srgbClr val="2F75B8"/>
                </a:solidFill>
              </a:rPr>
              <a:t>In the box below, provide a description of your team’s proposed approach to the problem. </a:t>
            </a:r>
            <a:r>
              <a:rPr lang="en-US" sz="1600" b="1" dirty="0">
                <a:solidFill>
                  <a:srgbClr val="2F75B8"/>
                </a:solidFill>
              </a:rPr>
              <a:t>This is just a starting proposal.</a:t>
            </a:r>
            <a:r>
              <a:rPr lang="en-US" sz="1600" dirty="0">
                <a:solidFill>
                  <a:srgbClr val="2F75B8"/>
                </a:solidFill>
              </a:rPr>
              <a:t> If selected, your team will work with mentors and with input from other teams to further develop and implement your approach. Use as many slides as you wish. </a:t>
            </a:r>
          </a:p>
          <a:p>
            <a:pPr algn="l">
              <a:lnSpc>
                <a:spcPct val="100000"/>
              </a:lnSpc>
              <a:spcBef>
                <a:spcPts val="0"/>
              </a:spcBef>
              <a:spcAft>
                <a:spcPts val="600"/>
              </a:spcAft>
            </a:pPr>
            <a:endParaRPr lang="en-US" sz="1600" dirty="0">
              <a:solidFill>
                <a:srgbClr val="2F75B8"/>
              </a:solidFill>
            </a:endParaRPr>
          </a:p>
        </p:txBody>
      </p:sp>
      <p:sp>
        <p:nvSpPr>
          <p:cNvPr id="10" name="Content Placeholder 2">
            <a:extLst>
              <a:ext uri="{FF2B5EF4-FFF2-40B4-BE49-F238E27FC236}">
                <a16:creationId xmlns:a16="http://schemas.microsoft.com/office/drawing/2014/main" id="{1D52026F-F6E5-3E46-8779-55CAC62DA3EC}"/>
              </a:ext>
            </a:extLst>
          </p:cNvPr>
          <p:cNvSpPr>
            <a:spLocks noGrp="1"/>
          </p:cNvSpPr>
          <p:nvPr>
            <p:ph idx="1"/>
          </p:nvPr>
        </p:nvSpPr>
        <p:spPr>
          <a:xfrm>
            <a:off x="516750" y="2247900"/>
            <a:ext cx="9948672" cy="3362036"/>
          </a:xfrm>
          <a:ln>
            <a:solidFill>
              <a:srgbClr val="2F75B8"/>
            </a:solidFill>
          </a:ln>
        </p:spPr>
        <p:txBody>
          <a:bodyPr/>
          <a:lstStyle/>
          <a:p>
            <a:r>
              <a:rPr lang="en-US" dirty="0"/>
              <a:t>We propose an investigation into more robust </a:t>
            </a:r>
            <a:r>
              <a:rPr lang="en-US" b="1" dirty="0"/>
              <a:t>metrics</a:t>
            </a:r>
            <a:r>
              <a:rPr lang="en-US" dirty="0"/>
              <a:t> for running and evaluating the learning:</a:t>
            </a:r>
          </a:p>
          <a:p>
            <a:pPr marL="285750" indent="-285750">
              <a:buFont typeface="Arial" panose="020B0604020202020204" pitchFamily="34" charset="0"/>
              <a:buChar char="•"/>
            </a:pPr>
            <a:r>
              <a:rPr lang="en-US" dirty="0"/>
              <a:t>Incorporate finite frequency resolution (does not penalize answers within a wavelength, which can be estimated)</a:t>
            </a:r>
          </a:p>
          <a:p>
            <a:pPr marL="285750" indent="-285750">
              <a:buFont typeface="Arial" panose="020B0604020202020204" pitchFamily="34" charset="0"/>
              <a:buChar char="•"/>
            </a:pPr>
            <a:r>
              <a:rPr lang="en-US" dirty="0"/>
              <a:t>Allow different weighting of labels according to importance</a:t>
            </a:r>
          </a:p>
          <a:p>
            <a:pPr marL="285750" indent="-285750">
              <a:buFont typeface="Arial" panose="020B0604020202020204" pitchFamily="34" charset="0"/>
              <a:buChar char="•"/>
            </a:pPr>
            <a:r>
              <a:rPr lang="en-US" dirty="0"/>
              <a:t>Capture quantitatively some of the qualitative interpreters’ quality measures </a:t>
            </a:r>
          </a:p>
          <a:p>
            <a:r>
              <a:rPr lang="en-US" dirty="0"/>
              <a:t>We may also investigate some approaches to quantify the model uncertainty of the solutions:</a:t>
            </a:r>
          </a:p>
          <a:p>
            <a:pPr marL="285750" indent="-285750">
              <a:buFont typeface="Arial" panose="020B0604020202020204" pitchFamily="34" charset="0"/>
              <a:buChar char="•"/>
            </a:pPr>
            <a:r>
              <a:rPr lang="en-US" dirty="0"/>
              <a:t>Dropout for example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5689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6D898-FF54-4D1F-AC53-C00F9E587414}"/>
              </a:ext>
            </a:extLst>
          </p:cNvPr>
          <p:cNvSpPr>
            <a:spLocks noGrp="1"/>
          </p:cNvSpPr>
          <p:nvPr>
            <p:ph type="title"/>
          </p:nvPr>
        </p:nvSpPr>
        <p:spPr>
          <a:xfrm>
            <a:off x="516750" y="266700"/>
            <a:ext cx="9976104" cy="590931"/>
          </a:xfrm>
        </p:spPr>
        <p:txBody>
          <a:bodyPr/>
          <a:lstStyle/>
          <a:p>
            <a:r>
              <a:rPr lang="en-US" dirty="0"/>
              <a:t>ask</a:t>
            </a:r>
          </a:p>
        </p:txBody>
      </p:sp>
      <p:sp>
        <p:nvSpPr>
          <p:cNvPr id="3" name="Content Placeholder 2">
            <a:extLst>
              <a:ext uri="{FF2B5EF4-FFF2-40B4-BE49-F238E27FC236}">
                <a16:creationId xmlns:a16="http://schemas.microsoft.com/office/drawing/2014/main" id="{E5C8D7A8-E84A-495F-AD2B-6D67E1BF617D}"/>
              </a:ext>
            </a:extLst>
          </p:cNvPr>
          <p:cNvSpPr>
            <a:spLocks noGrp="1"/>
          </p:cNvSpPr>
          <p:nvPr>
            <p:ph idx="1"/>
          </p:nvPr>
        </p:nvSpPr>
        <p:spPr>
          <a:xfrm>
            <a:off x="516750" y="2247900"/>
            <a:ext cx="9948672" cy="3718925"/>
          </a:xfrm>
        </p:spPr>
        <p:txBody>
          <a:bodyPr/>
          <a:lstStyle/>
          <a:p>
            <a:r>
              <a:rPr lang="en-US" dirty="0"/>
              <a:t>Please ask us more queries at info@gpuhackathons.org</a:t>
            </a:r>
            <a:endParaRPr lang="en-US" sz="1800" dirty="0">
              <a:effectLst/>
              <a:latin typeface="Calibri" panose="020F0502020204030204" pitchFamily="34" charset="0"/>
              <a:ea typeface="Times New Roman" panose="02020603050405020304" pitchFamily="18" charset="0"/>
            </a:endParaRPr>
          </a:p>
          <a:p>
            <a:endParaRPr lang="en-US" dirty="0">
              <a:latin typeface="Calibri" panose="020F0502020204030204" pitchFamily="34" charset="0"/>
            </a:endParaRPr>
          </a:p>
          <a:p>
            <a:endParaRPr lang="en-US" dirty="0"/>
          </a:p>
          <a:p>
            <a:endParaRPr lang="en-US" dirty="0"/>
          </a:p>
        </p:txBody>
      </p:sp>
      <p:sp>
        <p:nvSpPr>
          <p:cNvPr id="6" name="Text Placeholder 5">
            <a:extLst>
              <a:ext uri="{FF2B5EF4-FFF2-40B4-BE49-F238E27FC236}">
                <a16:creationId xmlns:a16="http://schemas.microsoft.com/office/drawing/2014/main" id="{FD550DCA-19C9-8041-9D67-DB77D09D47E6}"/>
              </a:ext>
            </a:extLst>
          </p:cNvPr>
          <p:cNvSpPr>
            <a:spLocks noGrp="1"/>
          </p:cNvSpPr>
          <p:nvPr>
            <p:ph type="body" sz="quarter" idx="10"/>
          </p:nvPr>
        </p:nvSpPr>
        <p:spPr/>
        <p:txBody>
          <a:bodyPr/>
          <a:lstStyle/>
          <a:p>
            <a:r>
              <a:rPr lang="en-US" dirty="0">
                <a:solidFill>
                  <a:srgbClr val="2F75B8"/>
                </a:solidFill>
              </a:rPr>
              <a:t>FOR FURTHER INFORMATION</a:t>
            </a:r>
          </a:p>
        </p:txBody>
      </p:sp>
    </p:spTree>
    <p:extLst>
      <p:ext uri="{BB962C8B-B14F-4D97-AF65-F5344CB8AC3E}">
        <p14:creationId xmlns:p14="http://schemas.microsoft.com/office/powerpoint/2010/main" val="248602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4">
      <a:dk1>
        <a:srgbClr val="B3B3B3"/>
      </a:dk1>
      <a:lt1>
        <a:srgbClr val="FFFFFF"/>
      </a:lt1>
      <a:dk2>
        <a:srgbClr val="000000"/>
      </a:dk2>
      <a:lt2>
        <a:srgbClr val="76B900"/>
      </a:lt2>
      <a:accent1>
        <a:srgbClr val="008564"/>
      </a:accent1>
      <a:accent2>
        <a:srgbClr val="5D1682"/>
      </a:accent2>
      <a:accent3>
        <a:srgbClr val="0C34BD"/>
      </a:accent3>
      <a:accent4>
        <a:srgbClr val="4A4A4A"/>
      </a:accent4>
      <a:accent5>
        <a:srgbClr val="6E6E6E"/>
      </a:accent5>
      <a:accent6>
        <a:srgbClr val="0071C5"/>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9E8B2F2D50A34B8956FD0A46C10A97" ma:contentTypeVersion="0" ma:contentTypeDescription="Create a new document." ma:contentTypeScope="" ma:versionID="2d22a1089f8aa3be74aa23dc2e82a28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F88E22E-2A4B-4FB1-9848-BF16E7DBE74B}">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www.w3.org/XML/1998/namespac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BEA82F4F-F3EA-4E98-BEE2-3C70B6315C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91852</TotalTime>
  <Words>525</Words>
  <Application>Microsoft Macintosh PowerPoint</Application>
  <PresentationFormat>Custom</PresentationFormat>
  <Paragraphs>38</Paragraphs>
  <Slides>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Trebuchet MS</vt:lpstr>
      <vt:lpstr>Wingdings</vt:lpstr>
      <vt:lpstr>Title &amp; Bullet</vt:lpstr>
      <vt:lpstr>SEAM AI</vt:lpstr>
      <vt:lpstr>TEAM CONTACT INFORMATION</vt:lpstr>
      <vt:lpstr>understanding of Problem Statement</vt:lpstr>
      <vt:lpstr>understanding of Problem Statement</vt:lpstr>
      <vt:lpstr>Proposed solution</vt:lpstr>
      <vt:lpstr>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Rami NAMMOUR</cp:lastModifiedBy>
  <cp:revision>3610</cp:revision>
  <dcterms:created xsi:type="dcterms:W3CDTF">2008-01-24T03:11:41Z</dcterms:created>
  <dcterms:modified xsi:type="dcterms:W3CDTF">2021-02-26T16:22:43Z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0x010100F59E8B2F2D50A34B8956FD0A46C10A97</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